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</p:sldMasterIdLst>
  <p:notesMasterIdLst>
    <p:notesMasterId r:id="rId42"/>
  </p:notesMasterIdLst>
  <p:sldIdLst>
    <p:sldId id="256" r:id="rId2"/>
    <p:sldId id="841" r:id="rId3"/>
    <p:sldId id="281" r:id="rId4"/>
    <p:sldId id="261" r:id="rId5"/>
    <p:sldId id="257" r:id="rId6"/>
    <p:sldId id="258" r:id="rId7"/>
    <p:sldId id="259" r:id="rId8"/>
    <p:sldId id="260" r:id="rId9"/>
    <p:sldId id="283" r:id="rId10"/>
    <p:sldId id="264" r:id="rId11"/>
    <p:sldId id="265" r:id="rId12"/>
    <p:sldId id="284" r:id="rId13"/>
    <p:sldId id="266" r:id="rId14"/>
    <p:sldId id="263" r:id="rId15"/>
    <p:sldId id="285" r:id="rId16"/>
    <p:sldId id="268" r:id="rId17"/>
    <p:sldId id="267" r:id="rId18"/>
    <p:sldId id="269" r:id="rId19"/>
    <p:sldId id="290" r:id="rId20"/>
    <p:sldId id="270" r:id="rId21"/>
    <p:sldId id="274" r:id="rId22"/>
    <p:sldId id="289" r:id="rId23"/>
    <p:sldId id="262" r:id="rId24"/>
    <p:sldId id="271" r:id="rId25"/>
    <p:sldId id="286" r:id="rId26"/>
    <p:sldId id="273" r:id="rId27"/>
    <p:sldId id="275" r:id="rId28"/>
    <p:sldId id="291" r:id="rId29"/>
    <p:sldId id="292" r:id="rId30"/>
    <p:sldId id="294" r:id="rId31"/>
    <p:sldId id="287" r:id="rId32"/>
    <p:sldId id="276" r:id="rId33"/>
    <p:sldId id="288" r:id="rId34"/>
    <p:sldId id="272" r:id="rId35"/>
    <p:sldId id="277" r:id="rId36"/>
    <p:sldId id="278" r:id="rId37"/>
    <p:sldId id="279" r:id="rId38"/>
    <p:sldId id="280" r:id="rId39"/>
    <p:sldId id="282" r:id="rId40"/>
    <p:sldId id="293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2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739C48-39D8-49C1-A8E3-023DA3AE8854}">
  <a:tblStyle styleId="{64739C48-39D8-49C1-A8E3-023DA3AE88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5846"/>
  </p:normalViewPr>
  <p:slideViewPr>
    <p:cSldViewPr snapToGrid="0" snapToObjects="1">
      <p:cViewPr varScale="1">
        <p:scale>
          <a:sx n="112" d="100"/>
          <a:sy n="112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355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57200" y="0"/>
            <a:ext cx="5703888" cy="514350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7037" y="1440857"/>
            <a:ext cx="1731962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833438" y="874713"/>
            <a:ext cx="0" cy="2125662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180870" y="895551"/>
            <a:ext cx="4738447" cy="115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87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  <a:defRPr sz="2400">
                <a:solidFill>
                  <a:srgbClr val="EC2227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1181100" y="3721208"/>
            <a:ext cx="402644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1181100" y="4252913"/>
            <a:ext cx="1304925" cy="20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 descr="Creative Commons Lic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7932" y="467995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193" y="2767633"/>
            <a:ext cx="1929304" cy="46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Text">
  <p:cSld name="Main Slide 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2"/>
          </p:nvPr>
        </p:nvSpPr>
        <p:spPr>
          <a:xfrm>
            <a:off x="828675" y="1564482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3"/>
          </p:nvPr>
        </p:nvSpPr>
        <p:spPr>
          <a:xfrm>
            <a:off x="4843462" y="1564481"/>
            <a:ext cx="3471863" cy="307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 sz="1350"/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‒"/>
              <a:defRPr sz="1200"/>
            </a:lvl2pPr>
            <a:lvl3pPr marL="13716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50"/>
              <a:buChar char="•"/>
              <a:defRPr sz="1050"/>
            </a:lvl3pPr>
            <a:lvl4pPr marL="1828800" lvl="3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Char char="‒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00"/>
              <a:buChar char="»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No Link">
  <p:cSld name="Main Slide No Li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ftr" idx="11"/>
          </p:nvPr>
        </p:nvSpPr>
        <p:spPr>
          <a:xfrm>
            <a:off x="3028950" y="4867275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F4F3E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6929438" y="486727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F4F3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3223901" cy="1417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3336133" y="361862"/>
            <a:ext cx="47434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>
                <a:solidFill>
                  <a:schemeClr val="l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CF43-D97E-424E-97F9-07BBF1789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FE93A-8649-2648-BFDF-03D0700DB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7A24-28B2-574E-9A6F-E9721AF6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88A7-30BE-4D41-8E93-E3902BA7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DB3B-0864-8242-987E-63A56CCB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6A76-FA5D-064B-856F-6C7C7AE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C245-DADD-2E45-AA50-A2015969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F0D71-2357-D34F-8E1B-FC3AA696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14E97-ED59-7648-BD70-131A4AD90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9113C-81C3-1541-B92E-85EB1C99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73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7D6-778E-5946-B39D-E61D5DA9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1DF74-4F30-2645-A37D-E1B905895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8087F-8E5B-8B40-A14E-B4B5239CF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ABB-B938-4C49-956E-1206369A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6D2EC-497F-4943-89A4-71DB7E33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C22F-F2C9-AF46-A8A1-E75B02B19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3846-D248-1C44-8C72-DE93BAC0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B88F-EF94-1F41-A0BD-C8F67584F739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EA25-DCDA-ED4F-B7F7-AF360525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EFE2-8199-0644-AAE6-7D6AE2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CE84C-5B1C-194A-B1B9-EED7E089B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">
  <p:cSld name="1-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4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229600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614362" y="1134893"/>
            <a:ext cx="8228883" cy="337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4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4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7662862" y="4808560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527243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/>
        </p:nvSpPr>
        <p:spPr>
          <a:xfrm>
            <a:off x="0" y="725488"/>
            <a:ext cx="9144000" cy="2343150"/>
          </a:xfrm>
          <a:prstGeom prst="rect">
            <a:avLst/>
          </a:prstGeom>
          <a:solidFill>
            <a:srgbClr val="BABCB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6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6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>
            <a:off x="457200" y="1090613"/>
            <a:ext cx="0" cy="1612900"/>
          </a:xfrm>
          <a:prstGeom prst="straightConnector1">
            <a:avLst/>
          </a:prstGeom>
          <a:noFill/>
          <a:ln w="635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2313" y="880485"/>
            <a:ext cx="8061346" cy="203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7672387" y="4792262"/>
            <a:ext cx="271463" cy="16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/About HL7">
  <p:cSld name="Introduction/About HL7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0" y="1531938"/>
            <a:ext cx="9144000" cy="2876550"/>
          </a:xfrm>
          <a:prstGeom prst="rect">
            <a:avLst/>
          </a:prstGeom>
          <a:solidFill>
            <a:srgbClr val="74767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7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613647" y="205979"/>
            <a:ext cx="8073153" cy="78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i="0">
                <a:solidFill>
                  <a:srgbClr val="EC222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1"/>
          </p:nvPr>
        </p:nvSpPr>
        <p:spPr>
          <a:xfrm>
            <a:off x="613647" y="1803660"/>
            <a:ext cx="3804608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2"/>
          </p:nvPr>
        </p:nvSpPr>
        <p:spPr>
          <a:xfrm>
            <a:off x="4914508" y="1803660"/>
            <a:ext cx="3836865" cy="245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7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7"/>
          <p:cNvCxnSpPr/>
          <p:nvPr/>
        </p:nvCxnSpPr>
        <p:spPr>
          <a:xfrm>
            <a:off x="7493067" y="4749980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7533716" y="4776836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Team">
  <p:cSld name="Our Tea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8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187783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197225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>
            <a:spLocks noGrp="1"/>
          </p:cNvSpPr>
          <p:nvPr>
            <p:ph type="pic" idx="3"/>
          </p:nvPr>
        </p:nvSpPr>
        <p:spPr>
          <a:xfrm>
            <a:off x="3197226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4"/>
          </p:nvPr>
        </p:nvSpPr>
        <p:spPr>
          <a:xfrm>
            <a:off x="3197225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body" idx="5"/>
          </p:nvPr>
        </p:nvSpPr>
        <p:spPr>
          <a:xfrm>
            <a:off x="7183768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>
            <a:spLocks noGrp="1"/>
          </p:cNvSpPr>
          <p:nvPr>
            <p:ph type="pic" idx="6"/>
          </p:nvPr>
        </p:nvSpPr>
        <p:spPr>
          <a:xfrm>
            <a:off x="7183769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body" idx="7"/>
          </p:nvPr>
        </p:nvSpPr>
        <p:spPr>
          <a:xfrm>
            <a:off x="7183768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8"/>
          </p:nvPr>
        </p:nvSpPr>
        <p:spPr>
          <a:xfrm>
            <a:off x="5188083" y="2967110"/>
            <a:ext cx="1599891" cy="37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8"/>
          <p:cNvSpPr>
            <a:spLocks noGrp="1"/>
          </p:cNvSpPr>
          <p:nvPr>
            <p:ph type="pic" idx="9"/>
          </p:nvPr>
        </p:nvSpPr>
        <p:spPr>
          <a:xfrm>
            <a:off x="5188084" y="1527048"/>
            <a:ext cx="1599890" cy="132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13"/>
          </p:nvPr>
        </p:nvSpPr>
        <p:spPr>
          <a:xfrm>
            <a:off x="5188083" y="3410021"/>
            <a:ext cx="1599891" cy="944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8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8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8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7672387" y="4809382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9896" y="4544296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Intro">
  <p:cSld name="2-Column Text with Intro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9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2246479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3197225" y="352194"/>
            <a:ext cx="5586413" cy="86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613648" y="1527047"/>
            <a:ext cx="3879312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3"/>
          </p:nvPr>
        </p:nvSpPr>
        <p:spPr>
          <a:xfrm>
            <a:off x="4813123" y="1527047"/>
            <a:ext cx="3878748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9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9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">
  <p:cSld name="3-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0"/>
          <p:cNvCxnSpPr/>
          <p:nvPr/>
        </p:nvCxnSpPr>
        <p:spPr>
          <a:xfrm>
            <a:off x="457200" y="206375"/>
            <a:ext cx="0" cy="782638"/>
          </a:xfrm>
          <a:prstGeom prst="straightConnector1">
            <a:avLst/>
          </a:prstGeom>
          <a:noFill/>
          <a:ln w="41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613647" y="208385"/>
            <a:ext cx="8137726" cy="7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>
                <a:solidFill>
                  <a:srgbClr val="EC222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613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6147649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3"/>
          </p:nvPr>
        </p:nvSpPr>
        <p:spPr>
          <a:xfrm>
            <a:off x="3378235" y="1527047"/>
            <a:ext cx="2636010" cy="25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0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0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863" y="4673600"/>
            <a:ext cx="530225" cy="287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2"/>
          <p:cNvCxnSpPr/>
          <p:nvPr/>
        </p:nvCxnSpPr>
        <p:spPr>
          <a:xfrm>
            <a:off x="979488" y="4638675"/>
            <a:ext cx="0" cy="382588"/>
          </a:xfrm>
          <a:prstGeom prst="straightConnector1">
            <a:avLst/>
          </a:prstGeom>
          <a:noFill/>
          <a:ln w="9525" cap="flat" cmpd="sng">
            <a:solidFill>
              <a:srgbClr val="3D302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2"/>
          <p:cNvCxnSpPr/>
          <p:nvPr/>
        </p:nvCxnSpPr>
        <p:spPr>
          <a:xfrm>
            <a:off x="7631112" y="4792262"/>
            <a:ext cx="344488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p12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7672387" y="4797025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49468" y="4468239"/>
            <a:ext cx="334190" cy="4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4370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200150" y="4792663"/>
            <a:ext cx="4530725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 u="none" strike="noStrike" cap="none">
                <a:solidFill>
                  <a:srgbClr val="7476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80425" y="4792663"/>
            <a:ext cx="271463" cy="1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nman.clinfhir.com/connectathon.html?event=con2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180870" y="2287197"/>
            <a:ext cx="4668695" cy="2074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HL7 FHIR Connectathon 27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/>
              <a:t>Connectathon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r>
              <a:rPr lang="en-US" dirty="0" err="1"/>
              <a:t>ConMan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C2227"/>
              </a:buClr>
              <a:buSzPts val="2400"/>
              <a:buFont typeface="Arial"/>
              <a:buNone/>
            </a:pPr>
            <a:endParaRPr dirty="0"/>
          </a:p>
        </p:txBody>
      </p:sp>
      <p:sp>
        <p:nvSpPr>
          <p:cNvPr id="158" name="Google Shape;158;p16"/>
          <p:cNvSpPr txBox="1">
            <a:spLocks noGrp="1"/>
          </p:cNvSpPr>
          <p:nvPr>
            <p:ph type="ftr" idx="11"/>
          </p:nvPr>
        </p:nvSpPr>
        <p:spPr>
          <a:xfrm>
            <a:off x="1071563" y="4827588"/>
            <a:ext cx="4729162" cy="1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Health Level Seven ® International. Licensed under Creative Commons Attribution 4.0 International HL7, Health Level Seven, FHIR and the FHIR flame logo are registered trademarks of Health Level Seven International. Reg. U.S. TM Office.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282C1-D5EA-6348-8C5F-A0DBB03E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95" y="3652702"/>
            <a:ext cx="26955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AFA19-14D1-AB47-8092-898804C46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881758"/>
            <a:ext cx="9144000" cy="2712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2011-42FE-9844-8E60-525A8FB5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IG list and link to new/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5CC1-F209-8F43-A811-88F44D5B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286" y="3345593"/>
            <a:ext cx="6699652" cy="1797907"/>
          </a:xfrm>
        </p:spPr>
        <p:txBody>
          <a:bodyPr>
            <a:normAutofit/>
          </a:bodyPr>
          <a:lstStyle/>
          <a:p>
            <a:r>
              <a:rPr lang="en-US" sz="1400" dirty="0"/>
              <a:t>Main IG attributes</a:t>
            </a:r>
          </a:p>
          <a:p>
            <a:r>
              <a:rPr lang="en-US" sz="1400" dirty="0"/>
              <a:t>Tracks are those with a link to the IG</a:t>
            </a:r>
          </a:p>
          <a:p>
            <a:pPr lvl="1"/>
            <a:r>
              <a:rPr lang="en-US" sz="1400" dirty="0"/>
              <a:t>Set in track edit (next section) and read-only here</a:t>
            </a:r>
          </a:p>
          <a:p>
            <a:r>
              <a:rPr lang="en-US" sz="1400" dirty="0"/>
              <a:t>External link is IG on web (i.e. human readable version)</a:t>
            </a:r>
          </a:p>
          <a:p>
            <a:r>
              <a:rPr lang="en-US" sz="1400" dirty="0"/>
              <a:t>Package &amp; version if IG is in FHIR registry</a:t>
            </a:r>
          </a:p>
          <a:p>
            <a:pPr lvl="1"/>
            <a:r>
              <a:rPr lang="en-US" sz="1400" dirty="0"/>
              <a:t>‘View in Registry’ link will display registry entry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8A6CB0-18F8-9744-98E7-824C4B2ABAED}"/>
              </a:ext>
            </a:extLst>
          </p:cNvPr>
          <p:cNvSpPr/>
          <p:nvPr/>
        </p:nvSpPr>
        <p:spPr>
          <a:xfrm>
            <a:off x="115274" y="3211213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2F5923-561A-3B40-8A81-85C97633DA6D}"/>
              </a:ext>
            </a:extLst>
          </p:cNvPr>
          <p:cNvSpPr/>
          <p:nvPr/>
        </p:nvSpPr>
        <p:spPr>
          <a:xfrm>
            <a:off x="8752092" y="2238219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6067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8509-9152-4B41-ACE2-548263BA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Create / Edit IG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FCB2-34A4-064B-94BE-72A5C07C0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0953" y="1169233"/>
            <a:ext cx="3932292" cy="3341711"/>
          </a:xfrm>
        </p:spPr>
        <p:txBody>
          <a:bodyPr/>
          <a:lstStyle/>
          <a:p>
            <a:r>
              <a:rPr lang="en-US" sz="1800" dirty="0"/>
              <a:t>Keep name &amp; description short</a:t>
            </a:r>
          </a:p>
          <a:p>
            <a:r>
              <a:rPr lang="en-US" sz="1800" dirty="0"/>
              <a:t>Use ‘External Link’ for location of IG</a:t>
            </a:r>
          </a:p>
          <a:p>
            <a:r>
              <a:rPr lang="en-US" sz="1800" dirty="0"/>
              <a:t>Set package and version so can be found in registry</a:t>
            </a:r>
          </a:p>
          <a:p>
            <a:pPr lvl="1"/>
            <a:r>
              <a:rPr lang="en-US" sz="1600" dirty="0"/>
              <a:t>Link to registry bottom right for convenience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19251-3602-E54B-ADA7-7594D62C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4862"/>
            <a:ext cx="4282303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592FC3-BE83-F540-BF84-AD29D2D1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Setup</a:t>
            </a:r>
          </a:p>
        </p:txBody>
      </p:sp>
    </p:spTree>
    <p:extLst>
      <p:ext uri="{BB962C8B-B14F-4D97-AF65-F5344CB8AC3E}">
        <p14:creationId xmlns:p14="http://schemas.microsoft.com/office/powerpoint/2010/main" val="12582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FAF3-676E-8D43-8C2C-8F4C056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Track list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8AA4-A9E9-8249-89DD-8DAFDE8FB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E4079-2D46-B648-B741-83F10642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108"/>
            <a:ext cx="9144000" cy="40293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6D7DA99-BB09-0943-8003-3877EFCCB9B0}"/>
              </a:ext>
            </a:extLst>
          </p:cNvPr>
          <p:cNvSpPr/>
          <p:nvPr/>
        </p:nvSpPr>
        <p:spPr>
          <a:xfrm>
            <a:off x="713604" y="3560681"/>
            <a:ext cx="759940" cy="2687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D81B7C-5116-2A4B-AF5E-6983AB38CF72}"/>
              </a:ext>
            </a:extLst>
          </p:cNvPr>
          <p:cNvSpPr/>
          <p:nvPr/>
        </p:nvSpPr>
        <p:spPr>
          <a:xfrm>
            <a:off x="1124467" y="2752468"/>
            <a:ext cx="349077" cy="240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19301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193-FF35-2E4B-9851-252CE85E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Track edit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81AD-1138-A046-A29C-5F5F5A35A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7876" y="988306"/>
            <a:ext cx="2982091" cy="3628664"/>
          </a:xfrm>
        </p:spPr>
        <p:txBody>
          <a:bodyPr>
            <a:normAutofit/>
          </a:bodyPr>
          <a:lstStyle/>
          <a:p>
            <a:r>
              <a:rPr lang="en-US" sz="1600" dirty="0"/>
              <a:t>Track lead is only one who can edit</a:t>
            </a:r>
          </a:p>
          <a:p>
            <a:pPr marL="76200" indent="0">
              <a:buNone/>
            </a:pPr>
            <a:r>
              <a:rPr lang="en-US" sz="1600" dirty="0"/>
              <a:t>	* Logged in user</a:t>
            </a:r>
          </a:p>
          <a:p>
            <a:r>
              <a:rPr lang="en-US" sz="1600" dirty="0"/>
              <a:t>Track type so users know what to expect</a:t>
            </a:r>
          </a:p>
          <a:p>
            <a:r>
              <a:rPr lang="en-US" sz="1600" dirty="0"/>
              <a:t>If type = IG Review can select IG’s</a:t>
            </a:r>
          </a:p>
          <a:p>
            <a:pPr marL="558800" lvl="1" indent="0">
              <a:buNone/>
            </a:pPr>
            <a:r>
              <a:rPr lang="en-US" sz="1600" dirty="0"/>
              <a:t>* Can have multiple</a:t>
            </a:r>
          </a:p>
          <a:p>
            <a:pPr marL="558800" lvl="1" indent="0">
              <a:buNone/>
            </a:pPr>
            <a:r>
              <a:rPr lang="en-US" sz="1600" dirty="0"/>
              <a:t>* Will be displayed in IG list and track description</a:t>
            </a:r>
          </a:p>
          <a:p>
            <a:r>
              <a:rPr lang="en-US" sz="1600" dirty="0"/>
              <a:t>Description is useful, others in lower tab less 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C2273-1E6A-AF45-87BA-EE75F887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0" y="1101200"/>
            <a:ext cx="5653056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213110-0730-2F48-BF22-54A6A0A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349124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F1B8-2678-ED4A-9307-97F834E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Scenarios: 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FE58-ED02-8E44-AD36-43020498B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Describes a specific usage of an IG (or other)</a:t>
            </a:r>
          </a:p>
          <a:p>
            <a:r>
              <a:rPr lang="en-US" sz="2000" dirty="0"/>
              <a:t>Optional, but needed if recording test results in </a:t>
            </a:r>
            <a:r>
              <a:rPr lang="en-US" sz="2000" dirty="0" err="1"/>
              <a:t>conMan</a:t>
            </a:r>
            <a:endParaRPr lang="en-US" sz="2000" dirty="0"/>
          </a:p>
          <a:p>
            <a:r>
              <a:rPr lang="en-US" sz="2000" dirty="0"/>
              <a:t>Each scenario can have varying degrees of detail</a:t>
            </a:r>
          </a:p>
          <a:p>
            <a:pPr lvl="1"/>
            <a:r>
              <a:rPr lang="en-US" sz="1800" dirty="0"/>
              <a:t>User can always load the Confluence page via the link in the track</a:t>
            </a:r>
          </a:p>
          <a:p>
            <a:pPr lvl="1"/>
            <a:r>
              <a:rPr lang="en-US" sz="1800" dirty="0"/>
              <a:t>Each scenario has the roles needed within that scenario</a:t>
            </a:r>
          </a:p>
          <a:p>
            <a:pPr lvl="2"/>
            <a:r>
              <a:rPr lang="en-US" sz="1600" dirty="0"/>
              <a:t>E.g. for Clinical Reasoning there is a Producer (server) and a Consumer (client)</a:t>
            </a:r>
          </a:p>
          <a:p>
            <a:pPr lvl="2"/>
            <a:r>
              <a:rPr lang="en-US" sz="1600" dirty="0"/>
              <a:t>Roles are shared across all scenarios in a track</a:t>
            </a:r>
          </a:p>
          <a:p>
            <a:pPr lvl="3"/>
            <a:r>
              <a:rPr lang="en-US" sz="1600" dirty="0"/>
              <a:t>Define in one scenario, and include it in any others (within the track)</a:t>
            </a:r>
          </a:p>
          <a:p>
            <a:pPr lvl="3"/>
            <a:r>
              <a:rPr lang="en-US" sz="1600" dirty="0"/>
              <a:t>A single test is a client app and a server app in a particular role for a given scenario</a:t>
            </a:r>
          </a:p>
        </p:txBody>
      </p:sp>
    </p:spTree>
    <p:extLst>
      <p:ext uri="{BB962C8B-B14F-4D97-AF65-F5344CB8AC3E}">
        <p14:creationId xmlns:p14="http://schemas.microsoft.com/office/powerpoint/2010/main" val="70521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DB49-240D-8944-970D-3AF41AD2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 Scenarios: List and link to create / edit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295F-9DE8-5F47-9CD9-EC7ABB81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2688-8037-1943-813F-5D91B210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5" y="999256"/>
            <a:ext cx="7797443" cy="40292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B3D77D-4560-814E-9289-4E3670FE12AA}"/>
              </a:ext>
            </a:extLst>
          </p:cNvPr>
          <p:cNvSpPr/>
          <p:nvPr/>
        </p:nvSpPr>
        <p:spPr>
          <a:xfrm>
            <a:off x="3855309" y="2318827"/>
            <a:ext cx="472645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19778-4779-964D-977A-93791710AFCA}"/>
              </a:ext>
            </a:extLst>
          </p:cNvPr>
          <p:cNvSpPr/>
          <p:nvPr/>
        </p:nvSpPr>
        <p:spPr>
          <a:xfrm>
            <a:off x="3432089" y="2655547"/>
            <a:ext cx="880418" cy="303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847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07DD-93EF-6B44-818A-703A2460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3c Scenarios: Create /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A6DBF-F356-B448-B743-52821F41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8377" y="1134893"/>
            <a:ext cx="4114868" cy="3376051"/>
          </a:xfrm>
        </p:spPr>
        <p:txBody>
          <a:bodyPr>
            <a:normAutofit/>
          </a:bodyPr>
          <a:lstStyle/>
          <a:p>
            <a:r>
              <a:rPr lang="en-US" sz="2000" dirty="0"/>
              <a:t>At least have description and roles</a:t>
            </a:r>
          </a:p>
          <a:p>
            <a:r>
              <a:rPr lang="en-US" sz="2000" dirty="0"/>
              <a:t>Roles:</a:t>
            </a:r>
          </a:p>
          <a:p>
            <a:pPr lvl="1"/>
            <a:r>
              <a:rPr lang="en-US" sz="1800" dirty="0"/>
              <a:t>Want at least 1 client &amp; 1 server</a:t>
            </a:r>
          </a:p>
          <a:p>
            <a:pPr lvl="1"/>
            <a:r>
              <a:rPr lang="en-US" sz="1800" dirty="0"/>
              <a:t>May have other roles</a:t>
            </a:r>
          </a:p>
          <a:p>
            <a:pPr lvl="2"/>
            <a:r>
              <a:rPr lang="en-US" sz="1600" dirty="0"/>
              <a:t>Each role is a client or </a:t>
            </a:r>
            <a:r>
              <a:rPr lang="en-US" sz="1600" dirty="0" err="1"/>
              <a:t>aserver</a:t>
            </a:r>
            <a:endParaRPr lang="en-US" sz="1600" dirty="0"/>
          </a:p>
          <a:p>
            <a:r>
              <a:rPr lang="en-US" sz="2000" dirty="0"/>
              <a:t>Other tabs for specialized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A6E6C-4F0B-BA4D-BB53-12A305E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5" y="1371599"/>
            <a:ext cx="4410062" cy="23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A4D5-0F29-C94F-8E8E-635B7DDE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Scenarios: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4C7D-F89E-8243-BB01-725713AC5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1378" y="1281480"/>
            <a:ext cx="2642956" cy="3376051"/>
          </a:xfrm>
        </p:spPr>
        <p:txBody>
          <a:bodyPr/>
          <a:lstStyle/>
          <a:p>
            <a:r>
              <a:rPr lang="en-US" sz="1600" dirty="0"/>
              <a:t>Will list all the roles in the track</a:t>
            </a:r>
          </a:p>
          <a:p>
            <a:r>
              <a:rPr lang="en-US" sz="1600" dirty="0"/>
              <a:t>Select the ones you want</a:t>
            </a:r>
          </a:p>
          <a:p>
            <a:r>
              <a:rPr lang="en-US" sz="1600" dirty="0"/>
              <a:t>Can add new ones</a:t>
            </a:r>
          </a:p>
          <a:p>
            <a:r>
              <a:rPr lang="en-US" sz="1600" dirty="0"/>
              <a:t>Role is not a specific server / client</a:t>
            </a:r>
          </a:p>
          <a:p>
            <a:pPr lvl="1"/>
            <a:r>
              <a:rPr lang="en-US" sz="1400" dirty="0"/>
              <a:t>They are in a role when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B3699-53A2-6B4D-976F-3C36D6B2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6" y="1460907"/>
            <a:ext cx="5609422" cy="25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B994-DBA2-B546-984A-9E876DAA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ConMan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83BE5B6-F34E-604D-9CB7-154973134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Connectathon reports are used to measure FHIR Maturity</a:t>
            </a:r>
          </a:p>
          <a:p>
            <a:pPr>
              <a:buFontTx/>
              <a:buChar char="-"/>
            </a:pPr>
            <a:r>
              <a:rPr lang="en-US" dirty="0"/>
              <a:t>More discrete reporting is necessary as the number of Implementation Guides being tested grows</a:t>
            </a:r>
          </a:p>
          <a:p>
            <a:pPr>
              <a:buFontTx/>
              <a:buChar char="-"/>
            </a:pPr>
            <a:r>
              <a:rPr lang="en-US" dirty="0"/>
              <a:t>IG’s are being tested at multiple tracks – this will keep reporting together.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1B388-3329-7046-8D1B-715038FD3D47}"/>
              </a:ext>
            </a:extLst>
          </p:cNvPr>
          <p:cNvSpPr txBox="1"/>
          <p:nvPr/>
        </p:nvSpPr>
        <p:spPr>
          <a:xfrm>
            <a:off x="1556591" y="4172390"/>
            <a:ext cx="5553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http://conman.clinfhir.com/connectathon.html?event=con27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6B961-6CB6-A547-AF63-98AFDD80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637" y="429816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9451-3104-4048-A3C5-2BE2EC57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Users Setup</a:t>
            </a:r>
          </a:p>
        </p:txBody>
      </p:sp>
    </p:spTree>
    <p:extLst>
      <p:ext uri="{BB962C8B-B14F-4D97-AF65-F5344CB8AC3E}">
        <p14:creationId xmlns:p14="http://schemas.microsoft.com/office/powerpoint/2010/main" val="199537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3925A-A469-EA47-ADCB-BE9BAFFD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C5A9B-4ADC-F444-9E52-A67B7540C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Person setup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servers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clients the user has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Record outcomes of testing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09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8B0282-4CA3-6040-9E0A-2458ED44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Setup</a:t>
            </a:r>
          </a:p>
        </p:txBody>
      </p:sp>
    </p:spTree>
    <p:extLst>
      <p:ext uri="{BB962C8B-B14F-4D97-AF65-F5344CB8AC3E}">
        <p14:creationId xmlns:p14="http://schemas.microsoft.com/office/powerpoint/2010/main" val="374239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14B1-5827-CF47-91CD-9F2F5CB2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Person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7187F-53B0-BB48-AE33-F73D36D7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1" y="1268017"/>
            <a:ext cx="3904146" cy="1558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85683E-D4F4-8849-A486-8E273948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71" y="1121375"/>
            <a:ext cx="4276595" cy="343402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49B6BAC-3F92-EA47-8F26-2606DA619F8C}"/>
              </a:ext>
            </a:extLst>
          </p:cNvPr>
          <p:cNvSpPr/>
          <p:nvPr/>
        </p:nvSpPr>
        <p:spPr>
          <a:xfrm>
            <a:off x="3215847" y="2363230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F92F36-A3A4-B54E-8E2E-B87E0DC6A284}"/>
              </a:ext>
            </a:extLst>
          </p:cNvPr>
          <p:cNvCxnSpPr>
            <a:stCxn id="13" idx="6"/>
          </p:cNvCxnSpPr>
          <p:nvPr/>
        </p:nvCxnSpPr>
        <p:spPr>
          <a:xfrm>
            <a:off x="3635976" y="2497610"/>
            <a:ext cx="997808" cy="13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76A61-CE5E-AC4F-9BE1-03DC5563B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1D7-30F4-704A-A85D-EFF79CDE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Participation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BAD-DAA7-864A-A82A-915FED9E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3600608"/>
            <a:ext cx="8228883" cy="1542892"/>
          </a:xfrm>
        </p:spPr>
        <p:txBody>
          <a:bodyPr>
            <a:normAutofit/>
          </a:bodyPr>
          <a:lstStyle/>
          <a:p>
            <a:r>
              <a:rPr lang="en-US" sz="2000" dirty="0"/>
              <a:t>Shows who participated in which track</a:t>
            </a:r>
          </a:p>
          <a:p>
            <a:r>
              <a:rPr lang="en-US" sz="2000" dirty="0"/>
              <a:t>Derived from user setup</a:t>
            </a:r>
          </a:p>
          <a:p>
            <a:pPr lvl="1"/>
            <a:r>
              <a:rPr lang="en-US" sz="1800" dirty="0"/>
              <a:t>Primary vs Tracks Of Interest / Others relatively immaterial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8F08-030C-3044-BC89-8800C02C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D90412-E8B1-D544-BB4E-F0A8CBC4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Setup</a:t>
            </a:r>
          </a:p>
        </p:txBody>
      </p:sp>
    </p:spTree>
    <p:extLst>
      <p:ext uri="{BB962C8B-B14F-4D97-AF65-F5344CB8AC3E}">
        <p14:creationId xmlns:p14="http://schemas.microsoft.com/office/powerpoint/2010/main" val="197247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63B6-1355-F245-931B-0B2A6B23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2E979-5E45-9441-95B5-D82D4CA90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53" y="3102964"/>
            <a:ext cx="8228883" cy="2040536"/>
          </a:xfrm>
        </p:spPr>
        <p:txBody>
          <a:bodyPr>
            <a:normAutofit/>
          </a:bodyPr>
          <a:lstStyle/>
          <a:p>
            <a:r>
              <a:rPr lang="en-US" sz="2000" dirty="0"/>
              <a:t>Allows participants to find servers for testing</a:t>
            </a:r>
          </a:p>
          <a:p>
            <a:r>
              <a:rPr lang="en-US" sz="2000" dirty="0"/>
              <a:t>Tracks set by server owner (in edit dialog).</a:t>
            </a:r>
          </a:p>
          <a:p>
            <a:pPr lvl="1"/>
            <a:r>
              <a:rPr lang="en-US" sz="1800" dirty="0"/>
              <a:t>Indicative only – </a:t>
            </a:r>
            <a:r>
              <a:rPr lang="en-US" sz="1800" dirty="0" err="1"/>
              <a:t>ie</a:t>
            </a:r>
            <a:r>
              <a:rPr lang="en-US" sz="1800" dirty="0"/>
              <a:t> any test can select any server</a:t>
            </a:r>
          </a:p>
          <a:p>
            <a:pPr lvl="1"/>
            <a:r>
              <a:rPr lang="en-US" sz="1800" dirty="0"/>
              <a:t>Will also show in the track description (under Track details and testing)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35ACC-18D8-C444-8620-A906767B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9" y="824132"/>
            <a:ext cx="9144000" cy="24328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39F8B0-5DA2-C843-A91B-B322D7A5110E}"/>
              </a:ext>
            </a:extLst>
          </p:cNvPr>
          <p:cNvSpPr/>
          <p:nvPr/>
        </p:nvSpPr>
        <p:spPr>
          <a:xfrm>
            <a:off x="8305285" y="2137394"/>
            <a:ext cx="758396" cy="4118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BE3495-E243-2542-BD7D-BD189B143306}"/>
              </a:ext>
            </a:extLst>
          </p:cNvPr>
          <p:cNvSpPr/>
          <p:nvPr/>
        </p:nvSpPr>
        <p:spPr>
          <a:xfrm>
            <a:off x="8399506" y="2636623"/>
            <a:ext cx="420130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3940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CF4B-9920-ED47-9590-7498937B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Server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2FE-4A4C-5E43-8229-3FC284430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4052" y="1134893"/>
            <a:ext cx="387919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Has endpoint and UI (if any)</a:t>
            </a:r>
          </a:p>
          <a:p>
            <a:r>
              <a:rPr lang="en-US" sz="1400" dirty="0"/>
              <a:t>Check </a:t>
            </a:r>
            <a:r>
              <a:rPr lang="en-US" sz="1400" dirty="0" err="1"/>
              <a:t>CapabilityStatement</a:t>
            </a:r>
            <a:r>
              <a:rPr lang="en-US" sz="1400" dirty="0"/>
              <a:t> link to populate Capability tab</a:t>
            </a:r>
          </a:p>
          <a:p>
            <a:pPr lvl="1"/>
            <a:r>
              <a:rPr lang="en-US" sz="1400" dirty="0"/>
              <a:t>Populates FHIR version</a:t>
            </a:r>
          </a:p>
          <a:p>
            <a:r>
              <a:rPr lang="en-US" sz="1400" dirty="0"/>
              <a:t>Associated tracks tab</a:t>
            </a:r>
          </a:p>
          <a:p>
            <a:pPr lvl="1"/>
            <a:r>
              <a:rPr lang="en-US" sz="1400" dirty="0"/>
              <a:t>Tracks this server can be used for</a:t>
            </a:r>
          </a:p>
          <a:p>
            <a:pPr lvl="1"/>
            <a:r>
              <a:rPr lang="en-US" sz="1400" dirty="0"/>
              <a:t>(Indicative only)</a:t>
            </a:r>
          </a:p>
          <a:p>
            <a:r>
              <a:rPr lang="en-US" sz="1400" dirty="0"/>
              <a:t>Link to load clinFHIR Server Query</a:t>
            </a:r>
          </a:p>
          <a:p>
            <a:pPr lvl="1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B02AB-2F2E-1C48-9C37-2360822B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0" y="1123097"/>
            <a:ext cx="4749842" cy="38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645A-B85D-D043-B902-032FC67B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Associated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835CF-8C88-DA44-922B-9919FC30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3182" y="1561470"/>
            <a:ext cx="2568881" cy="3376051"/>
          </a:xfrm>
        </p:spPr>
        <p:txBody>
          <a:bodyPr/>
          <a:lstStyle/>
          <a:p>
            <a:r>
              <a:rPr lang="en-US" sz="1400" dirty="0"/>
              <a:t>Indicate which tracks the server can be used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11CE6-9D9A-D841-941D-C45AA94C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369219"/>
            <a:ext cx="6012427" cy="25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1E4-58F2-E344-86EF-982AFB98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Server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4DF1-B7F7-F64F-93A9-8166F30B7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413" y="1134893"/>
            <a:ext cx="3217832" cy="3376051"/>
          </a:xfrm>
        </p:spPr>
        <p:txBody>
          <a:bodyPr/>
          <a:lstStyle/>
          <a:p>
            <a:r>
              <a:rPr lang="en-US" sz="1600" dirty="0"/>
              <a:t>A rendition of the </a:t>
            </a:r>
            <a:r>
              <a:rPr lang="en-US" sz="1600" dirty="0" err="1"/>
              <a:t>CapabilityStatement</a:t>
            </a:r>
            <a:endParaRPr lang="en-US" sz="1600" dirty="0"/>
          </a:p>
          <a:p>
            <a:r>
              <a:rPr lang="en-US" sz="1600" dirty="0"/>
              <a:t>Must click ‘Check </a:t>
            </a:r>
            <a:r>
              <a:rPr lang="en-US" sz="1600" dirty="0" err="1"/>
              <a:t>CapabilityStatement</a:t>
            </a:r>
            <a:r>
              <a:rPr lang="en-US" sz="1600" dirty="0"/>
              <a:t> link on front tab to populate</a:t>
            </a:r>
          </a:p>
          <a:p>
            <a:pPr lvl="1"/>
            <a:r>
              <a:rPr lang="en-US" sz="1400" dirty="0"/>
              <a:t>(Statement can be large)</a:t>
            </a:r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ACF90-3CF7-E843-884A-023BC1F52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4" y="1138270"/>
            <a:ext cx="5284059" cy="38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08A-8E0B-214C-AB19-E35754BF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3D6B-9ACE-6049-ACE6-B29083DAE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List connectathon tracks, implementation guides, servers, clients and participants in the connectathon to make it easier for people to understand the range of activities in the Connectathon event.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Make it easier to find servers to test against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Allows testing results to be recorded for tracks (especially Implementation guides) to assist with determining IG maturity.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Provide links to other Connectathon artifacts such as Confluence pages, IG’s on the web and the FHIR Package registry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1CE76-5BAD-584D-89AB-A73F35556F06}"/>
              </a:ext>
            </a:extLst>
          </p:cNvPr>
          <p:cNvSpPr txBox="1"/>
          <p:nvPr/>
        </p:nvSpPr>
        <p:spPr>
          <a:xfrm>
            <a:off x="1584755" y="4726459"/>
            <a:ext cx="49199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Note: Works with any modern browser, with the exception of the Brave Browser</a:t>
            </a:r>
          </a:p>
        </p:txBody>
      </p:sp>
    </p:spTree>
    <p:extLst>
      <p:ext uri="{BB962C8B-B14F-4D97-AF65-F5344CB8AC3E}">
        <p14:creationId xmlns:p14="http://schemas.microsoft.com/office/powerpoint/2010/main" val="345845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95F0-C82E-1540-9258-AE23B1F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Server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576-CE18-F04A-A9A6-435280A82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9038" y="4155193"/>
            <a:ext cx="8228883" cy="3376051"/>
          </a:xfrm>
        </p:spPr>
        <p:txBody>
          <a:bodyPr/>
          <a:lstStyle/>
          <a:p>
            <a:r>
              <a:rPr lang="en-US" sz="1800" dirty="0"/>
              <a:t>From link on server dialog</a:t>
            </a:r>
          </a:p>
          <a:p>
            <a:r>
              <a:rPr lang="en-US" sz="1800" dirty="0"/>
              <a:t>Allows queries against server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5F26B-BC67-1D4C-9060-F9757DD4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47" y="988306"/>
            <a:ext cx="7988644" cy="31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5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E803-A9A5-8845-9735-C18E3A73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setup</a:t>
            </a:r>
          </a:p>
        </p:txBody>
      </p:sp>
    </p:spTree>
    <p:extLst>
      <p:ext uri="{BB962C8B-B14F-4D97-AF65-F5344CB8AC3E}">
        <p14:creationId xmlns:p14="http://schemas.microsoft.com/office/powerpoint/2010/main" val="1119502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EF5-D731-164D-A1ED-C016B9D4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04E7-73B7-8F47-BBBA-478F82F7B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4" y="3249495"/>
            <a:ext cx="8228883" cy="3376051"/>
          </a:xfrm>
        </p:spPr>
        <p:txBody>
          <a:bodyPr>
            <a:normAutofit/>
          </a:bodyPr>
          <a:lstStyle/>
          <a:p>
            <a:r>
              <a:rPr lang="en-US" sz="1400" dirty="0"/>
              <a:t>Potential clients for use against a server</a:t>
            </a:r>
          </a:p>
          <a:p>
            <a:r>
              <a:rPr lang="en-US" sz="1400" dirty="0"/>
              <a:t>The ‘invoke’ link will launch the client (if web based)</a:t>
            </a:r>
          </a:p>
          <a:p>
            <a:r>
              <a:rPr lang="en-US" sz="1400" dirty="0"/>
              <a:t>The Track / Scenario Role is populated from test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66F1-5373-804C-8254-B45BF2C7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0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FFBF-2B68-CC4A-8E7F-E1C3E7194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675276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F4A-B9C1-6049-8F39-A134314F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3BC1-C985-E043-A4ED-19AAC4903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recording of testing a client/server scenario interaction</a:t>
            </a:r>
          </a:p>
          <a:p>
            <a:pPr lvl="1"/>
            <a:r>
              <a:rPr lang="en-US" dirty="0"/>
              <a:t>Especially useful for IG</a:t>
            </a:r>
          </a:p>
          <a:p>
            <a:r>
              <a:rPr lang="en-US" dirty="0"/>
              <a:t>A test is a client accessing a server – each in some specific role (from the scenario)</a:t>
            </a:r>
          </a:p>
          <a:p>
            <a:r>
              <a:rPr lang="en-US" dirty="0"/>
              <a:t>2 parts:</a:t>
            </a:r>
          </a:p>
          <a:p>
            <a:pPr lvl="1"/>
            <a:r>
              <a:rPr lang="en-US" dirty="0"/>
              <a:t>Recording a test result is from the ‘Track details &amp; testing’ tab</a:t>
            </a:r>
          </a:p>
          <a:p>
            <a:pPr lvl="1"/>
            <a:r>
              <a:rPr lang="en-US" dirty="0"/>
              <a:t>All results in the ‘Test Results’ tab &amp; Track details tab</a:t>
            </a:r>
          </a:p>
          <a:p>
            <a:r>
              <a:rPr lang="en-US" dirty="0"/>
              <a:t>Can also enter a general note against a scenario / IG</a:t>
            </a:r>
          </a:p>
        </p:txBody>
      </p:sp>
    </p:spTree>
    <p:extLst>
      <p:ext uri="{BB962C8B-B14F-4D97-AF65-F5344CB8AC3E}">
        <p14:creationId xmlns:p14="http://schemas.microsoft.com/office/powerpoint/2010/main" val="2871810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0E00-614A-F342-B22F-BD6D901E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 Recording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9613-47EB-6B4C-B593-C84843D35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117" y="4251066"/>
            <a:ext cx="8228883" cy="3376051"/>
          </a:xfrm>
        </p:spPr>
        <p:txBody>
          <a:bodyPr/>
          <a:lstStyle/>
          <a:p>
            <a:r>
              <a:rPr lang="en-US" dirty="0"/>
              <a:t>Existing results and new test under track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E8C9-6242-0042-8753-2412A203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7" y="1184959"/>
            <a:ext cx="9144000" cy="30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29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0AF4C-83CB-C945-944F-1E732EA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896"/>
            <a:ext cx="9144000" cy="2977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BC66E-6647-414A-BAF6-EA7FDC6B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 Add a client or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2208-3F9C-9745-85DC-E19BFDBB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362" y="3777521"/>
            <a:ext cx="8228883" cy="733423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/>
              <a:t>All defined scenarios are listed in the tab. </a:t>
            </a:r>
          </a:p>
          <a:p>
            <a:r>
              <a:rPr lang="en-US" sz="1400" dirty="0"/>
              <a:t>Add a client (in a role) and a server (in a role) and the ‘intersection’ is where a test result can be added (one per combination)</a:t>
            </a:r>
          </a:p>
          <a:p>
            <a:r>
              <a:rPr lang="en-US" sz="1400" dirty="0"/>
              <a:t>Also have the option to make a general comment against a scenario without specifying client or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27C76-DA99-1C47-864E-E359A6C6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34" y="859172"/>
            <a:ext cx="4424889" cy="15831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7EDCA44-E0AA-1E43-826A-4A6421211B0C}"/>
              </a:ext>
            </a:extLst>
          </p:cNvPr>
          <p:cNvSpPr/>
          <p:nvPr/>
        </p:nvSpPr>
        <p:spPr>
          <a:xfrm>
            <a:off x="8260314" y="3325495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41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A7D-25BA-3842-B72C-3C64DE6C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4d Enter the 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043D-0C43-E243-BB80-C0EE9702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43014"/>
            <a:ext cx="4107304" cy="112332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400" dirty="0"/>
              <a:t>Click the ‘Enter result’ link to set the result</a:t>
            </a:r>
          </a:p>
          <a:p>
            <a:r>
              <a:rPr lang="en-US" sz="1400" dirty="0"/>
              <a:t>Can indicate outcome: Pass / Fail / Partial or just a note</a:t>
            </a:r>
          </a:p>
          <a:p>
            <a:r>
              <a:rPr lang="en-US" sz="1400" dirty="0"/>
              <a:t>Can select the IG if more than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2EA84-043E-9246-AF4D-67F943C0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870"/>
            <a:ext cx="9144000" cy="30041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21E4F87-3197-F748-8E71-C75F52E28B60}"/>
              </a:ext>
            </a:extLst>
          </p:cNvPr>
          <p:cNvSpPr/>
          <p:nvPr/>
        </p:nvSpPr>
        <p:spPr>
          <a:xfrm>
            <a:off x="5011985" y="2914049"/>
            <a:ext cx="747584" cy="268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8EB8F8-57E8-F541-B99F-F9A072EC4AE7}"/>
              </a:ext>
            </a:extLst>
          </p:cNvPr>
          <p:cNvSpPr txBox="1">
            <a:spLocks/>
          </p:cNvSpPr>
          <p:nvPr/>
        </p:nvSpPr>
        <p:spPr>
          <a:xfrm>
            <a:off x="4399005" y="4020171"/>
            <a:ext cx="4432987" cy="104617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Can enter a note for any result</a:t>
            </a:r>
          </a:p>
          <a:p>
            <a:r>
              <a:rPr lang="en-US" sz="1600" dirty="0">
                <a:latin typeface="+mj-lt"/>
              </a:rPr>
              <a:t>Can change the asserter</a:t>
            </a:r>
          </a:p>
          <a:p>
            <a:r>
              <a:rPr lang="en-US" sz="1600" dirty="0">
                <a:latin typeface="+mj-lt"/>
              </a:rPr>
              <a:t>Can edit the result by clicking the result icon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FA19A-CBD0-1A4A-A69C-A44809400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35" y="248398"/>
            <a:ext cx="3739502" cy="26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A1082B-C6E7-1346-AF1A-7AD5C6A9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43" y="1141693"/>
            <a:ext cx="7290487" cy="3127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C0860-FE11-C448-B945-4E9D753E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4e View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1773D-F842-BA4B-BA2E-4D932D329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47" y="3893084"/>
            <a:ext cx="8228883" cy="3376051"/>
          </a:xfrm>
        </p:spPr>
        <p:txBody>
          <a:bodyPr>
            <a:normAutofit/>
          </a:bodyPr>
          <a:lstStyle/>
          <a:p>
            <a:r>
              <a:rPr lang="en-US" sz="2000" dirty="0"/>
              <a:t>Various report formats </a:t>
            </a:r>
          </a:p>
          <a:p>
            <a:r>
              <a:rPr lang="en-US" sz="2000" dirty="0"/>
              <a:t>Can also download all results (from the ‘details all scenarios this track)</a:t>
            </a:r>
          </a:p>
        </p:txBody>
      </p:sp>
    </p:spTree>
    <p:extLst>
      <p:ext uri="{BB962C8B-B14F-4D97-AF65-F5344CB8AC3E}">
        <p14:creationId xmlns:p14="http://schemas.microsoft.com/office/powerpoint/2010/main" val="164618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15C8-D53E-C54D-A5E8-AB1D720D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Report by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AEC69-1856-6D46-B584-7A86FE361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3753" y="4155194"/>
            <a:ext cx="8228883" cy="3376051"/>
          </a:xfrm>
        </p:spPr>
        <p:txBody>
          <a:bodyPr/>
          <a:lstStyle/>
          <a:p>
            <a:r>
              <a:rPr lang="en-US" dirty="0"/>
              <a:t>When a test is associated with an IG</a:t>
            </a:r>
          </a:p>
          <a:p>
            <a:pPr lvl="1"/>
            <a:r>
              <a:rPr lang="en-US" dirty="0"/>
              <a:t>IGs registered against track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52209-B19F-4B4F-A0D6-34808024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306"/>
            <a:ext cx="9144000" cy="28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58F3-F75D-C945-8C5C-69C3343E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&amp; User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29F0-8586-D64C-AF9D-A52C56332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Login is just name. No password required (at the moment)</a:t>
            </a:r>
          </a:p>
          <a:p>
            <a:r>
              <a:rPr lang="en-US" dirty="0"/>
              <a:t>When starting the app in a browser</a:t>
            </a:r>
          </a:p>
          <a:p>
            <a:pPr lvl="1"/>
            <a:r>
              <a:rPr lang="en-US" dirty="0"/>
              <a:t>If this is the first time in the browser (</a:t>
            </a:r>
            <a:r>
              <a:rPr lang="en-US" dirty="0" err="1"/>
              <a:t>eg</a:t>
            </a:r>
            <a:r>
              <a:rPr lang="en-US" dirty="0"/>
              <a:t> a different browser), but the user has already been created:</a:t>
            </a:r>
          </a:p>
          <a:p>
            <a:pPr lvl="2"/>
            <a:r>
              <a:rPr lang="en-US" dirty="0"/>
              <a:t>Type name in dialog – auto complete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pPr lvl="1"/>
            <a:r>
              <a:rPr lang="en-US" dirty="0"/>
              <a:t>If this user has not been created:</a:t>
            </a:r>
          </a:p>
          <a:p>
            <a:pPr lvl="2"/>
            <a:r>
              <a:rPr lang="en-US" dirty="0"/>
              <a:t>Click ‘Register new Person’ in the dialog, then enter the user name</a:t>
            </a:r>
          </a:p>
          <a:p>
            <a:pPr lvl="2"/>
            <a:r>
              <a:rPr lang="en-US" dirty="0"/>
              <a:t>Must be a unique name</a:t>
            </a:r>
          </a:p>
          <a:p>
            <a:pPr lvl="2"/>
            <a:r>
              <a:rPr lang="en-US" dirty="0"/>
              <a:t>After selecting, user saved in browser and will be remembered</a:t>
            </a:r>
          </a:p>
          <a:p>
            <a:r>
              <a:rPr lang="en-US" dirty="0"/>
              <a:t>There is a logout option on the navbar</a:t>
            </a:r>
          </a:p>
          <a:p>
            <a:pPr lvl="1"/>
            <a:r>
              <a:rPr lang="en-US" dirty="0"/>
              <a:t>Really only useful if someone else wishes to use the same browser</a:t>
            </a:r>
          </a:p>
        </p:txBody>
      </p:sp>
    </p:spTree>
    <p:extLst>
      <p:ext uri="{BB962C8B-B14F-4D97-AF65-F5344CB8AC3E}">
        <p14:creationId xmlns:p14="http://schemas.microsoft.com/office/powerpoint/2010/main" val="396713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5D5-E15F-424F-BF6D-91A12853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0058-3FE5-FD4A-9196-EEB7B24A7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try stuff out</a:t>
            </a:r>
          </a:p>
          <a:p>
            <a:pPr lvl="1"/>
            <a:r>
              <a:rPr lang="en-US" dirty="0"/>
              <a:t>Play track useful to see how testing works</a:t>
            </a:r>
          </a:p>
          <a:p>
            <a:pPr lvl="1"/>
            <a:r>
              <a:rPr lang="en-US" dirty="0"/>
              <a:t>For ‘configuration’ stuff (tracks, servers </a:t>
            </a:r>
            <a:r>
              <a:rPr lang="en-US" dirty="0" err="1"/>
              <a:t>etc</a:t>
            </a:r>
            <a:r>
              <a:rPr lang="en-US" dirty="0"/>
              <a:t>) there is a separate event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conman.clinfhir.com</a:t>
            </a:r>
            <a:r>
              <a:rPr lang="en-US" dirty="0"/>
              <a:t>/</a:t>
            </a:r>
            <a:r>
              <a:rPr lang="en-US" dirty="0" err="1"/>
              <a:t>connectathon.html?event</a:t>
            </a:r>
            <a:r>
              <a:rPr lang="en-US" dirty="0"/>
              <a:t>=hl7Webinar</a:t>
            </a:r>
          </a:p>
        </p:txBody>
      </p:sp>
    </p:spTree>
    <p:extLst>
      <p:ext uri="{BB962C8B-B14F-4D97-AF65-F5344CB8AC3E}">
        <p14:creationId xmlns:p14="http://schemas.microsoft.com/office/powerpoint/2010/main" val="118296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86C48-166E-2E4D-B98F-9A01DBCD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Leads</a:t>
            </a:r>
          </a:p>
        </p:txBody>
      </p:sp>
    </p:spTree>
    <p:extLst>
      <p:ext uri="{BB962C8B-B14F-4D97-AF65-F5344CB8AC3E}">
        <p14:creationId xmlns:p14="http://schemas.microsoft.com/office/powerpoint/2010/main" val="339131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in 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conMan</a:t>
            </a:r>
            <a:r>
              <a:rPr lang="en-US" dirty="0"/>
              <a:t> tracks for participants to use</a:t>
            </a:r>
          </a:p>
          <a:p>
            <a:r>
              <a:rPr lang="en-US" dirty="0"/>
              <a:t>Specifically to enable</a:t>
            </a:r>
          </a:p>
          <a:p>
            <a:pPr lvl="1"/>
            <a:r>
              <a:rPr lang="en-US" dirty="0"/>
              <a:t>Easy way to find stuff</a:t>
            </a:r>
          </a:p>
          <a:p>
            <a:pPr lvl="1"/>
            <a:r>
              <a:rPr lang="en-US" dirty="0"/>
              <a:t>Enter tests / comments against an IG</a:t>
            </a:r>
          </a:p>
          <a:p>
            <a:r>
              <a:rPr lang="en-US" dirty="0"/>
              <a:t>One off task before event (though can edit at any time)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26A1F-B59C-EC4E-A629-015B0E5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ConMan</a:t>
            </a:r>
            <a:r>
              <a:rPr lang="en-US" dirty="0"/>
              <a:t> Architecture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2629B-F7CD-6C42-BA73-ABB10708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C0043-2649-2345-BA91-50FD93EE371D}"/>
              </a:ext>
            </a:extLst>
          </p:cNvPr>
          <p:cNvSpPr/>
          <p:nvPr/>
        </p:nvSpPr>
        <p:spPr>
          <a:xfrm>
            <a:off x="2053434" y="1576587"/>
            <a:ext cx="1269545" cy="120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D7AE12-69C3-BC44-879D-30DFD9F0DD43}"/>
              </a:ext>
            </a:extLst>
          </p:cNvPr>
          <p:cNvSpPr/>
          <p:nvPr/>
        </p:nvSpPr>
        <p:spPr>
          <a:xfrm>
            <a:off x="4355981" y="1339823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Implementation Guide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0C827-CD42-4A49-90D1-B1A8D78FA20C}"/>
              </a:ext>
            </a:extLst>
          </p:cNvPr>
          <p:cNvSpPr/>
          <p:nvPr/>
        </p:nvSpPr>
        <p:spPr>
          <a:xfrm>
            <a:off x="4355981" y="2490987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Scenario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2774AE6-711D-C747-81AB-5D26FEE5B75C}"/>
              </a:ext>
            </a:extLst>
          </p:cNvPr>
          <p:cNvCxnSpPr>
            <a:endCxn id="6" idx="1"/>
          </p:cNvCxnSpPr>
          <p:nvPr/>
        </p:nvCxnSpPr>
        <p:spPr>
          <a:xfrm flipV="1">
            <a:off x="2821096" y="1625574"/>
            <a:ext cx="1534885" cy="551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8B05DB1-B5BB-214F-9336-3A49182FE068}"/>
              </a:ext>
            </a:extLst>
          </p:cNvPr>
          <p:cNvCxnSpPr>
            <a:endCxn id="7" idx="1"/>
          </p:cNvCxnSpPr>
          <p:nvPr/>
        </p:nvCxnSpPr>
        <p:spPr>
          <a:xfrm>
            <a:off x="2821096" y="2176662"/>
            <a:ext cx="1534885" cy="6000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6F1560-3177-3F43-80B2-21747A702C52}"/>
              </a:ext>
            </a:extLst>
          </p:cNvPr>
          <p:cNvSpPr txBox="1"/>
          <p:nvPr/>
        </p:nvSpPr>
        <p:spPr>
          <a:xfrm>
            <a:off x="3893265" y="24767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7EE65-EA82-944A-B137-FDDA6A106B34}"/>
              </a:ext>
            </a:extLst>
          </p:cNvPr>
          <p:cNvSpPr txBox="1"/>
          <p:nvPr/>
        </p:nvSpPr>
        <p:spPr>
          <a:xfrm>
            <a:off x="3893265" y="137635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7F07-5383-2840-A7DD-5830DD3084AF}"/>
              </a:ext>
            </a:extLst>
          </p:cNvPr>
          <p:cNvSpPr txBox="1"/>
          <p:nvPr/>
        </p:nvSpPr>
        <p:spPr>
          <a:xfrm>
            <a:off x="52255" y="1777414"/>
            <a:ext cx="2060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Description</a:t>
            </a:r>
          </a:p>
          <a:p>
            <a:r>
              <a:rPr lang="en-US" sz="1050" dirty="0"/>
              <a:t>Type</a:t>
            </a:r>
          </a:p>
          <a:p>
            <a:r>
              <a:rPr lang="en-US" sz="1050" dirty="0"/>
              <a:t>Track Lead</a:t>
            </a:r>
          </a:p>
          <a:p>
            <a:r>
              <a:rPr lang="en-US" sz="1050" dirty="0"/>
              <a:t>Links to confluence / 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9C148-088F-8949-9D41-744B1824ECF2}"/>
              </a:ext>
            </a:extLst>
          </p:cNvPr>
          <p:cNvSpPr txBox="1"/>
          <p:nvPr/>
        </p:nvSpPr>
        <p:spPr>
          <a:xfrm>
            <a:off x="6237075" y="1187254"/>
            <a:ext cx="24465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Represent an IG</a:t>
            </a:r>
          </a:p>
          <a:p>
            <a:r>
              <a:rPr lang="en-US" sz="1050" dirty="0"/>
              <a:t>Description</a:t>
            </a:r>
          </a:p>
          <a:p>
            <a:r>
              <a:rPr lang="en-US" sz="1050" dirty="0"/>
              <a:t>Links to IG on web and FHIR Registry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316C7-181E-CD4F-9648-D936A353483D}"/>
              </a:ext>
            </a:extLst>
          </p:cNvPr>
          <p:cNvSpPr txBox="1"/>
          <p:nvPr/>
        </p:nvSpPr>
        <p:spPr>
          <a:xfrm>
            <a:off x="6339019" y="2364972"/>
            <a:ext cx="205056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specific scenario to be tested</a:t>
            </a:r>
          </a:p>
          <a:p>
            <a:r>
              <a:rPr lang="en-US" sz="1050" dirty="0"/>
              <a:t>Varying level of detail</a:t>
            </a:r>
          </a:p>
          <a:p>
            <a:r>
              <a:rPr lang="en-US" sz="1050" dirty="0"/>
              <a:t>Includes roles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C6DDE-6CC0-B544-BDB9-5E5540D87E14}"/>
              </a:ext>
            </a:extLst>
          </p:cNvPr>
          <p:cNvSpPr txBox="1"/>
          <p:nvPr/>
        </p:nvSpPr>
        <p:spPr>
          <a:xfrm>
            <a:off x="7071156" y="3121977"/>
            <a:ext cx="1723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Must have scenarios if recording testing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D83C7E3-CD1B-3B4B-BC65-4D6656514730}"/>
              </a:ext>
            </a:extLst>
          </p:cNvPr>
          <p:cNvSpPr/>
          <p:nvPr/>
        </p:nvSpPr>
        <p:spPr>
          <a:xfrm>
            <a:off x="4355981" y="3870492"/>
            <a:ext cx="1567543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AEFC2A-1BFC-D943-AF33-883EDEE184B7}"/>
              </a:ext>
            </a:extLst>
          </p:cNvPr>
          <p:cNvCxnSpPr>
            <a:stCxn id="18" idx="0"/>
            <a:endCxn id="7" idx="2"/>
          </p:cNvCxnSpPr>
          <p:nvPr/>
        </p:nvCxnSpPr>
        <p:spPr>
          <a:xfrm flipV="1">
            <a:off x="5139752" y="3062487"/>
            <a:ext cx="0" cy="8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C1B648-9624-2D4D-9A15-141A94BC6573}"/>
              </a:ext>
            </a:extLst>
          </p:cNvPr>
          <p:cNvSpPr txBox="1"/>
          <p:nvPr/>
        </p:nvSpPr>
        <p:spPr>
          <a:xfrm>
            <a:off x="4677323" y="35934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85D6C3-1716-5F46-958F-E7937BA19D18}"/>
              </a:ext>
            </a:extLst>
          </p:cNvPr>
          <p:cNvSpPr txBox="1"/>
          <p:nvPr/>
        </p:nvSpPr>
        <p:spPr>
          <a:xfrm>
            <a:off x="6366821" y="3870492"/>
            <a:ext cx="233589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Result of testing a server interaction</a:t>
            </a:r>
          </a:p>
          <a:p>
            <a:r>
              <a:rPr lang="en-US" sz="1050" dirty="0"/>
              <a:t>Generally a client &amp; server in roles</a:t>
            </a:r>
          </a:p>
          <a:p>
            <a:r>
              <a:rPr lang="en-US" sz="1050" dirty="0"/>
              <a:t>Can just be a note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97E9BF2-2071-6C47-8C35-7CD88CFD3C4F}"/>
              </a:ext>
            </a:extLst>
          </p:cNvPr>
          <p:cNvSpPr/>
          <p:nvPr/>
        </p:nvSpPr>
        <p:spPr>
          <a:xfrm>
            <a:off x="2053434" y="3518275"/>
            <a:ext cx="1269546" cy="5715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332476-4ED4-6E46-ADFE-0B577E84F82C}"/>
              </a:ext>
            </a:extLst>
          </p:cNvPr>
          <p:cNvSpPr/>
          <p:nvPr/>
        </p:nvSpPr>
        <p:spPr>
          <a:xfrm>
            <a:off x="2053434" y="4277240"/>
            <a:ext cx="1269546" cy="5715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Client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25573B9-BB4F-F545-96EC-00A6DC46F3F4}"/>
              </a:ext>
            </a:extLst>
          </p:cNvPr>
          <p:cNvCxnSpPr>
            <a:cxnSpLocks/>
            <a:stCxn id="18" idx="1"/>
            <a:endCxn id="23" idx="3"/>
          </p:cNvCxnSpPr>
          <p:nvPr/>
        </p:nvCxnSpPr>
        <p:spPr>
          <a:xfrm rot="10800000">
            <a:off x="3322980" y="3804026"/>
            <a:ext cx="1033001" cy="352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02B04CC-C5F2-7C40-9A78-8E546B49B0C7}"/>
              </a:ext>
            </a:extLst>
          </p:cNvPr>
          <p:cNvCxnSpPr>
            <a:cxnSpLocks/>
            <a:stCxn id="18" idx="1"/>
            <a:endCxn id="24" idx="3"/>
          </p:cNvCxnSpPr>
          <p:nvPr/>
        </p:nvCxnSpPr>
        <p:spPr>
          <a:xfrm rot="10800000" flipV="1">
            <a:off x="3322980" y="4156242"/>
            <a:ext cx="1033001" cy="406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CC0FA79-7967-F64F-861A-C87588A43AA8}"/>
              </a:ext>
            </a:extLst>
          </p:cNvPr>
          <p:cNvSpPr txBox="1"/>
          <p:nvPr/>
        </p:nvSpPr>
        <p:spPr>
          <a:xfrm>
            <a:off x="333633" y="3620265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server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09BFE-F4F7-C84E-A8AA-9C71D86D1B48}"/>
              </a:ext>
            </a:extLst>
          </p:cNvPr>
          <p:cNvSpPr txBox="1"/>
          <p:nvPr/>
        </p:nvSpPr>
        <p:spPr>
          <a:xfrm>
            <a:off x="333633" y="4444822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FHIR client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62921A-A9B9-C04F-8579-D71194093DE1}"/>
              </a:ext>
            </a:extLst>
          </p:cNvPr>
          <p:cNvSpPr txBox="1"/>
          <p:nvPr/>
        </p:nvSpPr>
        <p:spPr>
          <a:xfrm>
            <a:off x="3384325" y="3493793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E2C8C4-72EA-1F4D-B914-B1F8EFF500C0}"/>
              </a:ext>
            </a:extLst>
          </p:cNvPr>
          <p:cNvSpPr txBox="1"/>
          <p:nvPr/>
        </p:nvSpPr>
        <p:spPr>
          <a:xfrm>
            <a:off x="3433751" y="4284631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0..1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CBFFA3-5C12-C144-80AB-75C662A5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84" y="560600"/>
            <a:ext cx="26955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C29AC-B5A6-8949-93DC-5032E336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track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5D0D5B-5950-D14D-AAB1-7E782D022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Process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If testing an IG, ensure that there is a definition for the IG in </a:t>
            </a:r>
            <a:r>
              <a:rPr lang="en-US" sz="1600" dirty="0" err="1"/>
              <a:t>conMan</a:t>
            </a:r>
            <a:endParaRPr lang="en-US" sz="1600" dirty="0"/>
          </a:p>
          <a:p>
            <a:pPr lvl="2"/>
            <a:r>
              <a:rPr lang="en-US" sz="1400" dirty="0"/>
              <a:t>Should only be 1 per IG</a:t>
            </a:r>
          </a:p>
          <a:p>
            <a:pPr lvl="2"/>
            <a:r>
              <a:rPr lang="en-US" sz="1400" dirty="0"/>
              <a:t>IG’s can be referenced by any number of Tracks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Create the Track</a:t>
            </a:r>
          </a:p>
          <a:p>
            <a:pPr lvl="2"/>
            <a:r>
              <a:rPr lang="en-US" sz="1400" dirty="0"/>
              <a:t>Track Lead</a:t>
            </a:r>
          </a:p>
          <a:p>
            <a:pPr lvl="2"/>
            <a:r>
              <a:rPr lang="en-US" sz="1400" dirty="0"/>
              <a:t>Description</a:t>
            </a:r>
          </a:p>
          <a:p>
            <a:pPr lvl="2"/>
            <a:r>
              <a:rPr lang="en-US" sz="1400" dirty="0"/>
              <a:t>IGs</a:t>
            </a:r>
          </a:p>
          <a:p>
            <a:pPr lvl="2"/>
            <a:r>
              <a:rPr lang="en-US" sz="1400" dirty="0"/>
              <a:t>Links to confluence / FHIR registry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600" dirty="0"/>
              <a:t>Add the scenarios</a:t>
            </a:r>
          </a:p>
          <a:p>
            <a:pPr lvl="2"/>
            <a:r>
              <a:rPr lang="en-US" sz="1400" dirty="0"/>
              <a:t>Basis of testing</a:t>
            </a:r>
          </a:p>
          <a:p>
            <a:pPr lvl="1"/>
            <a:endParaRPr lang="en-US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764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8DF6C-76DC-0C4E-BD45-0A2F8A9D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Guide Set Up</a:t>
            </a:r>
          </a:p>
        </p:txBody>
      </p:sp>
    </p:spTree>
    <p:extLst>
      <p:ext uri="{BB962C8B-B14F-4D97-AF65-F5344CB8AC3E}">
        <p14:creationId xmlns:p14="http://schemas.microsoft.com/office/powerpoint/2010/main" val="427229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6721</TotalTime>
  <Words>1364</Words>
  <Application>Microsoft Macintosh PowerPoint</Application>
  <PresentationFormat>On-screen Show (16:9)</PresentationFormat>
  <Paragraphs>202</Paragraphs>
  <Slides>40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Arial</vt:lpstr>
      <vt:lpstr>Office Theme</vt:lpstr>
      <vt:lpstr>PowerPoint Presentation</vt:lpstr>
      <vt:lpstr>Why use ConMan?</vt:lpstr>
      <vt:lpstr>TL;DR</vt:lpstr>
      <vt:lpstr>Login &amp; User creation</vt:lpstr>
      <vt:lpstr>Track Leads</vt:lpstr>
      <vt:lpstr>Goal in setting up a track</vt:lpstr>
      <vt:lpstr>ConMan Architecture</vt:lpstr>
      <vt:lpstr>Setting up a track</vt:lpstr>
      <vt:lpstr>Implementation Guide Set Up</vt:lpstr>
      <vt:lpstr>1a IG list and link to new/ edit</vt:lpstr>
      <vt:lpstr>1b Create / Edit IG entry</vt:lpstr>
      <vt:lpstr>Track Setup</vt:lpstr>
      <vt:lpstr>2a Track list tab</vt:lpstr>
      <vt:lpstr>2b Track edit dialog</vt:lpstr>
      <vt:lpstr>Scenarios</vt:lpstr>
      <vt:lpstr>3a Scenarios: General comments</vt:lpstr>
      <vt:lpstr>3b Scenarios: List and link to create / edit</vt:lpstr>
      <vt:lpstr>3c Scenarios: Create / Edit</vt:lpstr>
      <vt:lpstr>3d Scenarios: Roles</vt:lpstr>
      <vt:lpstr>All Users Setup</vt:lpstr>
      <vt:lpstr>Main tasks</vt:lpstr>
      <vt:lpstr>Person Setup</vt:lpstr>
      <vt:lpstr>1a Person setup</vt:lpstr>
      <vt:lpstr>1b Participation report</vt:lpstr>
      <vt:lpstr>Server Setup</vt:lpstr>
      <vt:lpstr>2a Servers</vt:lpstr>
      <vt:lpstr>2b Server details</vt:lpstr>
      <vt:lpstr>2c Associated tracks</vt:lpstr>
      <vt:lpstr>2d Server Capability</vt:lpstr>
      <vt:lpstr>2e Server query</vt:lpstr>
      <vt:lpstr>Client setup</vt:lpstr>
      <vt:lpstr>3a Clients</vt:lpstr>
      <vt:lpstr>Testing</vt:lpstr>
      <vt:lpstr>4a Testing</vt:lpstr>
      <vt:lpstr>4b Recording a test</vt:lpstr>
      <vt:lpstr>4c Add a client or server</vt:lpstr>
      <vt:lpstr>4d Enter the test result</vt:lpstr>
      <vt:lpstr>4e View results</vt:lpstr>
      <vt:lpstr>4f Report by IG</vt:lpstr>
      <vt:lpstr>Experimentation &amp; Learning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hay</cp:lastModifiedBy>
  <cp:revision>61</cp:revision>
  <cp:lastPrinted>2021-02-02T20:58:23Z</cp:lastPrinted>
  <dcterms:modified xsi:type="dcterms:W3CDTF">2021-04-08T07:56:31Z</dcterms:modified>
</cp:coreProperties>
</file>